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7" r:id="rId7"/>
    <p:sldId id="261" r:id="rId8"/>
    <p:sldId id="262" r:id="rId9"/>
    <p:sldId id="265" r:id="rId10"/>
    <p:sldId id="263" r:id="rId11"/>
    <p:sldId id="264" r:id="rId12"/>
  </p:sldIdLst>
  <p:sldSz cx="9753600" cy="7315200"/>
  <p:notesSz cx="6858000" cy="9144000"/>
  <p:embeddedFontLst>
    <p:embeddedFont>
      <p:font typeface="Calibri" panose="020F0502020204030204" pitchFamily="34" charset="0"/>
      <p:regular r:id="rId14"/>
      <p:bold r:id="rId15"/>
      <p:italic r:id="rId16"/>
      <p:boldItalic r:id="rId17"/>
    </p:embeddedFont>
    <p:embeddedFont>
      <p:font typeface="League Gothic" panose="020B0604020202020204" charset="0"/>
      <p:regular r:id="rId18"/>
    </p:embeddedFont>
    <p:embeddedFont>
      <p:font typeface="Open Sans" panose="020B0606030504020204" pitchFamily="34" charset="0"/>
      <p:regular r:id="rId19"/>
      <p:bold r:id="rId20"/>
      <p:italic r:id="rId21"/>
      <p:boldItalic r:id="rId22"/>
    </p:embeddedFont>
    <p:embeddedFont>
      <p:font typeface="Source Serif Pro" panose="02040603050405020204" pitchFamily="18"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88" d="100"/>
          <a:sy n="88" d="100"/>
        </p:scale>
        <p:origin x="1572"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76F55F-30FB-4941-ADE9-941B19BAACB1}" type="datetimeFigureOut">
              <a:rPr lang="en-PH" smtClean="0"/>
              <a:t>05/08/2022</a:t>
            </a:fld>
            <a:endParaRPr lang="en-PH"/>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9C8EDD-3322-411E-BA19-D09AB5B3C90C}" type="slidenum">
              <a:rPr lang="en-PH" smtClean="0"/>
              <a:t>‹#›</a:t>
            </a:fld>
            <a:endParaRPr lang="en-PH"/>
          </a:p>
        </p:txBody>
      </p:sp>
    </p:spTree>
    <p:extLst>
      <p:ext uri="{BB962C8B-B14F-4D97-AF65-F5344CB8AC3E}">
        <p14:creationId xmlns:p14="http://schemas.microsoft.com/office/powerpoint/2010/main" val="1006141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C9C8EDD-3322-411E-BA19-D09AB5B3C90C}" type="slidenum">
              <a:rPr lang="en-PH" smtClean="0"/>
              <a:t>5</a:t>
            </a:fld>
            <a:endParaRPr lang="en-PH"/>
          </a:p>
        </p:txBody>
      </p:sp>
    </p:spTree>
    <p:extLst>
      <p:ext uri="{BB962C8B-B14F-4D97-AF65-F5344CB8AC3E}">
        <p14:creationId xmlns:p14="http://schemas.microsoft.com/office/powerpoint/2010/main" val="548379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webp"/><Relationship Id="rId2" Type="http://schemas.openxmlformats.org/officeDocument/2006/relationships/image" Target="../media/image16.webp"/><Relationship Id="rId1" Type="http://schemas.openxmlformats.org/officeDocument/2006/relationships/slideLayout" Target="../slideLayouts/slideLayout6.xml"/><Relationship Id="rId4" Type="http://schemas.openxmlformats.org/officeDocument/2006/relationships/image" Target="../media/image18.webp"/></Relationships>
</file>

<file path=ppt/slides/_rels/slide11.xml.rels><?xml version="1.0" encoding="UTF-8" standalone="yes"?>
<Relationships xmlns="http://schemas.openxmlformats.org/package/2006/relationships"><Relationship Id="rId3" Type="http://schemas.openxmlformats.org/officeDocument/2006/relationships/image" Target="../media/image20.webp"/><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hyperlink" Target="https://github.com/MDeniseVillanueva/Case-It-Up-Purchasing-Phone-Cases-Application-.git"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Lst>
          </a:blip>
          <a:srcRect l="5555" r="5555"/>
          <a:stretch>
            <a:fillRect/>
          </a:stretch>
        </p:blipFill>
        <p:spPr>
          <a:xfrm>
            <a:off x="0" y="0"/>
            <a:ext cx="9753600" cy="7315200"/>
          </a:xfrm>
          <a:prstGeom prst="rect">
            <a:avLst/>
          </a:prstGeom>
        </p:spPr>
      </p:pic>
      <p:sp>
        <p:nvSpPr>
          <p:cNvPr id="3" name="TextBox 3"/>
          <p:cNvSpPr txBox="1"/>
          <p:nvPr/>
        </p:nvSpPr>
        <p:spPr>
          <a:xfrm>
            <a:off x="784819" y="1082819"/>
            <a:ext cx="8183961" cy="4095610"/>
          </a:xfrm>
          <a:prstGeom prst="rect">
            <a:avLst/>
          </a:prstGeom>
        </p:spPr>
        <p:txBody>
          <a:bodyPr lIns="0" tIns="0" rIns="0" bIns="0" rtlCol="0" anchor="t">
            <a:spAutoFit/>
          </a:bodyPr>
          <a:lstStyle/>
          <a:p>
            <a:pPr>
              <a:lnSpc>
                <a:spcPts val="10540"/>
              </a:lnSpc>
            </a:pPr>
            <a:r>
              <a:rPr lang="en-US" sz="11095" dirty="0">
                <a:solidFill>
                  <a:srgbClr val="191919"/>
                </a:solidFill>
                <a:latin typeface="League Gothic"/>
              </a:rPr>
              <a:t>CASE IT UP</a:t>
            </a:r>
          </a:p>
          <a:p>
            <a:pPr>
              <a:lnSpc>
                <a:spcPts val="10540"/>
              </a:lnSpc>
            </a:pPr>
            <a:r>
              <a:rPr lang="en-US" sz="11095" dirty="0">
                <a:solidFill>
                  <a:srgbClr val="191919"/>
                </a:solidFill>
                <a:latin typeface="League Gothic"/>
              </a:rPr>
              <a:t>(PURCHASING PHONE CASES APP)</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8119" y="5543672"/>
            <a:ext cx="1512148" cy="43382"/>
          </a:xfrm>
          <a:prstGeom prst="rect">
            <a:avLst/>
          </a:prstGeom>
        </p:spPr>
      </p:pic>
      <p:sp>
        <p:nvSpPr>
          <p:cNvPr id="5" name="TextBox 5"/>
          <p:cNvSpPr txBox="1"/>
          <p:nvPr/>
        </p:nvSpPr>
        <p:spPr>
          <a:xfrm>
            <a:off x="7162800" y="4950307"/>
            <a:ext cx="2590799" cy="2693045"/>
          </a:xfrm>
          <a:prstGeom prst="rect">
            <a:avLst/>
          </a:prstGeom>
        </p:spPr>
        <p:txBody>
          <a:bodyPr wrap="square" lIns="0" tIns="0" rIns="0" bIns="0" rtlCol="0" anchor="t">
            <a:spAutoFit/>
          </a:bodyPr>
          <a:lstStyle/>
          <a:p>
            <a:pPr>
              <a:lnSpc>
                <a:spcPts val="3467"/>
              </a:lnSpc>
            </a:pPr>
            <a:r>
              <a:rPr lang="en-US" b="1" i="1" dirty="0">
                <a:solidFill>
                  <a:schemeClr val="accent2"/>
                </a:solidFill>
                <a:latin typeface="Source Serif Pro"/>
              </a:rPr>
              <a:t>By: </a:t>
            </a:r>
            <a:r>
              <a:rPr lang="en-US" sz="1400" b="1" i="1" dirty="0">
                <a:solidFill>
                  <a:schemeClr val="accent2"/>
                </a:solidFill>
                <a:latin typeface="Source Serif Pro"/>
              </a:rPr>
              <a:t>Alapide, Rhea Mae D. </a:t>
            </a:r>
          </a:p>
          <a:p>
            <a:pPr>
              <a:lnSpc>
                <a:spcPts val="3467"/>
              </a:lnSpc>
            </a:pPr>
            <a:r>
              <a:rPr lang="en-US" sz="1400" b="1" i="1" dirty="0">
                <a:solidFill>
                  <a:schemeClr val="accent2"/>
                </a:solidFill>
                <a:latin typeface="Source Serif Pro"/>
              </a:rPr>
              <a:t>Cacao, Bience Nico H. </a:t>
            </a:r>
          </a:p>
          <a:p>
            <a:pPr>
              <a:lnSpc>
                <a:spcPts val="3467"/>
              </a:lnSpc>
            </a:pPr>
            <a:r>
              <a:rPr lang="en-US" sz="1400" b="1" i="1" dirty="0">
                <a:solidFill>
                  <a:schemeClr val="accent2"/>
                </a:solidFill>
                <a:latin typeface="Source Serif Pro"/>
              </a:rPr>
              <a:t>Garcia, Carlo</a:t>
            </a:r>
          </a:p>
          <a:p>
            <a:pPr>
              <a:lnSpc>
                <a:spcPts val="3467"/>
              </a:lnSpc>
            </a:pPr>
            <a:r>
              <a:rPr lang="en-US" sz="1400" b="1" i="1" dirty="0">
                <a:solidFill>
                  <a:schemeClr val="accent2"/>
                </a:solidFill>
                <a:latin typeface="Source Serif Pro"/>
              </a:rPr>
              <a:t>Reyes, Allen Francis Z.</a:t>
            </a:r>
          </a:p>
          <a:p>
            <a:pPr>
              <a:lnSpc>
                <a:spcPts val="3467"/>
              </a:lnSpc>
            </a:pPr>
            <a:r>
              <a:rPr lang="en-US" sz="1400" b="1" i="1" dirty="0">
                <a:solidFill>
                  <a:schemeClr val="accent2"/>
                </a:solidFill>
                <a:latin typeface="Source Serif Pro"/>
              </a:rPr>
              <a:t>Villanueva, Meryll Denise C.</a:t>
            </a:r>
          </a:p>
          <a:p>
            <a:pPr>
              <a:lnSpc>
                <a:spcPts val="3467"/>
              </a:lnSpc>
            </a:pPr>
            <a:endParaRPr lang="en-US" sz="2889" b="1" i="1" dirty="0">
              <a:solidFill>
                <a:schemeClr val="accent2"/>
              </a:solidFill>
              <a:latin typeface="Source Serif Pro"/>
            </a:endParaRPr>
          </a:p>
        </p:txBody>
      </p:sp>
      <p:sp>
        <p:nvSpPr>
          <p:cNvPr id="6" name="Rectangle 5">
            <a:extLst>
              <a:ext uri="{FF2B5EF4-FFF2-40B4-BE49-F238E27FC236}">
                <a16:creationId xmlns:a16="http://schemas.microsoft.com/office/drawing/2014/main" id="{A52A5231-D361-D402-9D86-215F1753C7BB}"/>
              </a:ext>
            </a:extLst>
          </p:cNvPr>
          <p:cNvSpPr/>
          <p:nvPr/>
        </p:nvSpPr>
        <p:spPr>
          <a:xfrm>
            <a:off x="687614" y="6108590"/>
            <a:ext cx="4189186" cy="738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H" sz="1100" b="1" dirty="0">
                <a:solidFill>
                  <a:schemeClr val="tx1"/>
                </a:solidFill>
                <a:latin typeface="Source Serif Pro" panose="02040603050405020204" pitchFamily="18" charset="0"/>
                <a:ea typeface="Source Serif Pro" panose="02040603050405020204" pitchFamily="18" charset="0"/>
              </a:rPr>
              <a:t>Final Project in IT-332</a:t>
            </a:r>
          </a:p>
          <a:p>
            <a:r>
              <a:rPr lang="en-PH" sz="1100" b="1" dirty="0">
                <a:solidFill>
                  <a:schemeClr val="tx1"/>
                </a:solidFill>
                <a:latin typeface="Source Serif Pro" panose="02040603050405020204" pitchFamily="18" charset="0"/>
                <a:ea typeface="Source Serif Pro" panose="02040603050405020204" pitchFamily="18" charset="0"/>
              </a:rPr>
              <a:t>Integration Programming and technologies</a:t>
            </a:r>
          </a:p>
          <a:p>
            <a:endParaRPr lang="en-PH" sz="1100" b="1" dirty="0">
              <a:solidFill>
                <a:schemeClr val="tx1"/>
              </a:solidFill>
              <a:latin typeface="Source Serif Pro" panose="02040603050405020204" pitchFamily="18" charset="0"/>
              <a:ea typeface="Source Serif Pro" panose="02040603050405020204" pitchFamily="18" charset="0"/>
            </a:endParaRPr>
          </a:p>
          <a:p>
            <a:r>
              <a:rPr lang="en-PH" sz="1100" b="1" dirty="0">
                <a:solidFill>
                  <a:schemeClr val="tx1"/>
                </a:solidFill>
                <a:latin typeface="Source Serif Pro" panose="02040603050405020204" pitchFamily="18" charset="0"/>
                <a:ea typeface="Source Serif Pro" panose="02040603050405020204" pitchFamily="18" charset="0"/>
              </a:rPr>
              <a:t>Ms. Kimberly Marasigan</a:t>
            </a:r>
          </a:p>
          <a:p>
            <a:endParaRPr lang="en-PH" sz="1100" b="1" dirty="0">
              <a:solidFill>
                <a:schemeClr val="tx1"/>
              </a:solidFill>
              <a:latin typeface="Source Serif Pro" panose="02040603050405020204" pitchFamily="18" charset="0"/>
              <a:ea typeface="Source Serif Pro" panose="020406030504050202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2D6E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1592" y="1051024"/>
            <a:ext cx="1837054" cy="1837053"/>
            <a:chOff x="0" y="0"/>
            <a:chExt cx="6350000" cy="6350000"/>
          </a:xfrm>
        </p:grpSpPr>
        <p:sp>
          <p:nvSpPr>
            <p:cNvPr id="3" name="Freeform 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85E22"/>
            </a:solidFill>
          </p:spPr>
        </p:sp>
      </p:grpSp>
      <p:grpSp>
        <p:nvGrpSpPr>
          <p:cNvPr id="4" name="Group 4"/>
          <p:cNvGrpSpPr>
            <a:grpSpLocks noChangeAspect="1"/>
          </p:cNvGrpSpPr>
          <p:nvPr/>
        </p:nvGrpSpPr>
        <p:grpSpPr>
          <a:xfrm>
            <a:off x="1351592" y="3089974"/>
            <a:ext cx="1837054" cy="1837053"/>
            <a:chOff x="0" y="0"/>
            <a:chExt cx="6350000" cy="6350000"/>
          </a:xfrm>
        </p:grpSpPr>
        <p:sp>
          <p:nvSpPr>
            <p:cNvPr id="5" name="Freeform 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85E22"/>
            </a:solidFill>
          </p:spPr>
        </p:sp>
      </p:grpSp>
      <p:grpSp>
        <p:nvGrpSpPr>
          <p:cNvPr id="6" name="Group 6"/>
          <p:cNvGrpSpPr>
            <a:grpSpLocks noChangeAspect="1"/>
          </p:cNvGrpSpPr>
          <p:nvPr/>
        </p:nvGrpSpPr>
        <p:grpSpPr>
          <a:xfrm>
            <a:off x="1351592" y="5127052"/>
            <a:ext cx="1837054" cy="1837053"/>
            <a:chOff x="0" y="0"/>
            <a:chExt cx="6350000" cy="6350000"/>
          </a:xfrm>
        </p:grpSpPr>
        <p:sp>
          <p:nvSpPr>
            <p:cNvPr id="7" name="Freeform 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85E22"/>
            </a:solidFill>
          </p:spPr>
        </p:sp>
      </p:grpSp>
      <p:sp>
        <p:nvSpPr>
          <p:cNvPr id="8" name="TextBox 8"/>
          <p:cNvSpPr txBox="1"/>
          <p:nvPr/>
        </p:nvSpPr>
        <p:spPr>
          <a:xfrm>
            <a:off x="1114359" y="507266"/>
            <a:ext cx="7524881" cy="543758"/>
          </a:xfrm>
          <a:prstGeom prst="rect">
            <a:avLst/>
          </a:prstGeom>
        </p:spPr>
        <p:txBody>
          <a:bodyPr lIns="0" tIns="0" rIns="0" bIns="0" rtlCol="0" anchor="t">
            <a:spAutoFit/>
          </a:bodyPr>
          <a:lstStyle/>
          <a:p>
            <a:pPr algn="ctr">
              <a:lnSpc>
                <a:spcPts val="4014"/>
              </a:lnSpc>
            </a:pPr>
            <a:r>
              <a:rPr lang="en-US" sz="4226" spc="84" dirty="0">
                <a:solidFill>
                  <a:srgbClr val="FF0000"/>
                </a:solidFill>
                <a:latin typeface="League Gothic"/>
              </a:rPr>
              <a:t>TEAM MEMBERS</a:t>
            </a:r>
          </a:p>
        </p:txBody>
      </p:sp>
      <p:sp>
        <p:nvSpPr>
          <p:cNvPr id="9" name="TextBox 9"/>
          <p:cNvSpPr txBox="1"/>
          <p:nvPr/>
        </p:nvSpPr>
        <p:spPr>
          <a:xfrm>
            <a:off x="3359762" y="1128494"/>
            <a:ext cx="3625155"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a:rPr>
              <a:t>Project Manager</a:t>
            </a:r>
          </a:p>
        </p:txBody>
      </p:sp>
      <p:sp>
        <p:nvSpPr>
          <p:cNvPr id="10" name="TextBox 10"/>
          <p:cNvSpPr txBox="1"/>
          <p:nvPr/>
        </p:nvSpPr>
        <p:spPr>
          <a:xfrm>
            <a:off x="3188646" y="1632684"/>
            <a:ext cx="5638265" cy="1156335"/>
          </a:xfrm>
          <a:prstGeom prst="rect">
            <a:avLst/>
          </a:prstGeom>
        </p:spPr>
        <p:txBody>
          <a:bodyPr lIns="0" tIns="0" rIns="0" bIns="0" rtlCol="0" anchor="t">
            <a:spAutoFit/>
          </a:bodyPr>
          <a:lstStyle/>
          <a:p>
            <a:pPr algn="ctr">
              <a:lnSpc>
                <a:spcPts val="3119"/>
              </a:lnSpc>
            </a:pPr>
            <a:r>
              <a:rPr lang="en-US" sz="1999">
                <a:solidFill>
                  <a:srgbClr val="191919"/>
                </a:solidFill>
                <a:latin typeface="Source Serif Pro"/>
              </a:rPr>
              <a:t>Responsible for the complete project scope, the budget for the project, and the accomplishment or failure of the project</a:t>
            </a:r>
          </a:p>
        </p:txBody>
      </p:sp>
      <p:sp>
        <p:nvSpPr>
          <p:cNvPr id="11" name="TextBox 11"/>
          <p:cNvSpPr txBox="1"/>
          <p:nvPr/>
        </p:nvSpPr>
        <p:spPr>
          <a:xfrm>
            <a:off x="3188646" y="3077210"/>
            <a:ext cx="3625155"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a:rPr>
              <a:t>Project Analyst</a:t>
            </a:r>
          </a:p>
        </p:txBody>
      </p:sp>
      <p:sp>
        <p:nvSpPr>
          <p:cNvPr id="12" name="TextBox 12"/>
          <p:cNvSpPr txBox="1"/>
          <p:nvPr/>
        </p:nvSpPr>
        <p:spPr>
          <a:xfrm>
            <a:off x="3188646" y="3581400"/>
            <a:ext cx="5638265" cy="765810"/>
          </a:xfrm>
          <a:prstGeom prst="rect">
            <a:avLst/>
          </a:prstGeom>
        </p:spPr>
        <p:txBody>
          <a:bodyPr lIns="0" tIns="0" rIns="0" bIns="0" rtlCol="0" anchor="t">
            <a:spAutoFit/>
          </a:bodyPr>
          <a:lstStyle/>
          <a:p>
            <a:pPr algn="ctr">
              <a:lnSpc>
                <a:spcPts val="3119"/>
              </a:lnSpc>
            </a:pPr>
            <a:r>
              <a:rPr lang="en-US" sz="1999" dirty="0">
                <a:solidFill>
                  <a:srgbClr val="191919"/>
                </a:solidFill>
                <a:latin typeface="Source Serif Pro"/>
              </a:rPr>
              <a:t>Supports the project manager in overseeing the project and many more.</a:t>
            </a:r>
          </a:p>
        </p:txBody>
      </p:sp>
      <p:sp>
        <p:nvSpPr>
          <p:cNvPr id="13" name="TextBox 13"/>
          <p:cNvSpPr txBox="1"/>
          <p:nvPr/>
        </p:nvSpPr>
        <p:spPr>
          <a:xfrm>
            <a:off x="3064222" y="5003227"/>
            <a:ext cx="3625155"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a:rPr>
              <a:t>Programmer</a:t>
            </a:r>
          </a:p>
        </p:txBody>
      </p:sp>
      <p:sp>
        <p:nvSpPr>
          <p:cNvPr id="14" name="TextBox 14"/>
          <p:cNvSpPr txBox="1"/>
          <p:nvPr/>
        </p:nvSpPr>
        <p:spPr>
          <a:xfrm>
            <a:off x="3130897" y="5624574"/>
            <a:ext cx="5638265" cy="765810"/>
          </a:xfrm>
          <a:prstGeom prst="rect">
            <a:avLst/>
          </a:prstGeom>
        </p:spPr>
        <p:txBody>
          <a:bodyPr lIns="0" tIns="0" rIns="0" bIns="0" rtlCol="0" anchor="t">
            <a:spAutoFit/>
          </a:bodyPr>
          <a:lstStyle/>
          <a:p>
            <a:pPr algn="ctr">
              <a:lnSpc>
                <a:spcPts val="3119"/>
              </a:lnSpc>
            </a:pPr>
            <a:r>
              <a:rPr lang="en-US" sz="1999" dirty="0">
                <a:solidFill>
                  <a:srgbClr val="191919"/>
                </a:solidFill>
                <a:latin typeface="Source Serif Pro"/>
              </a:rPr>
              <a:t>Creates the source code for the proposed application. </a:t>
            </a:r>
          </a:p>
        </p:txBody>
      </p:sp>
      <p:pic>
        <p:nvPicPr>
          <p:cNvPr id="16" name="Picture 15">
            <a:extLst>
              <a:ext uri="{FF2B5EF4-FFF2-40B4-BE49-F238E27FC236}">
                <a16:creationId xmlns:a16="http://schemas.microsoft.com/office/drawing/2014/main" id="{7A665482-DF1E-CE7F-4127-B5F1D18FD3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472" y="1143000"/>
            <a:ext cx="1701728" cy="16632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a:extLst>
              <a:ext uri="{FF2B5EF4-FFF2-40B4-BE49-F238E27FC236}">
                <a16:creationId xmlns:a16="http://schemas.microsoft.com/office/drawing/2014/main" id="{ADED882F-7E21-574F-A725-D0BBA3192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196114"/>
            <a:ext cx="1661886" cy="16618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3F6D1B1E-284F-CA41-DD0A-6539E8C35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7840" y="3200400"/>
            <a:ext cx="1686360" cy="16101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3" name="Title 22">
            <a:extLst>
              <a:ext uri="{FF2B5EF4-FFF2-40B4-BE49-F238E27FC236}">
                <a16:creationId xmlns:a16="http://schemas.microsoft.com/office/drawing/2014/main" id="{0678C0F9-19D7-30F7-27FF-4B5B874F658E}"/>
              </a:ext>
            </a:extLst>
          </p:cNvPr>
          <p:cNvSpPr>
            <a:spLocks noGrp="1"/>
          </p:cNvSpPr>
          <p:nvPr>
            <p:ph type="title"/>
          </p:nvPr>
        </p:nvSpPr>
        <p:spPr>
          <a:xfrm>
            <a:off x="1396512" y="2880078"/>
            <a:ext cx="1600200" cy="212345"/>
          </a:xfrm>
        </p:spPr>
        <p:txBody>
          <a:bodyPr>
            <a:normAutofit fontScale="90000"/>
          </a:bodyPr>
          <a:lstStyle/>
          <a:p>
            <a:r>
              <a:rPr lang="en-US" sz="1000" b="1" dirty="0">
                <a:solidFill>
                  <a:srgbClr val="191919"/>
                </a:solidFill>
                <a:latin typeface="Source Serif Pro"/>
              </a:rPr>
              <a:t>Cacao, Bience Nico H.</a:t>
            </a:r>
            <a:endParaRPr lang="en-PH" sz="1000" b="1" dirty="0"/>
          </a:p>
        </p:txBody>
      </p:sp>
      <p:sp>
        <p:nvSpPr>
          <p:cNvPr id="26" name="Rectangle 25">
            <a:extLst>
              <a:ext uri="{FF2B5EF4-FFF2-40B4-BE49-F238E27FC236}">
                <a16:creationId xmlns:a16="http://schemas.microsoft.com/office/drawing/2014/main" id="{86C5E34D-7912-165C-F2C6-77F04AC5B5D6}"/>
              </a:ext>
            </a:extLst>
          </p:cNvPr>
          <p:cNvSpPr/>
          <p:nvPr/>
        </p:nvSpPr>
        <p:spPr>
          <a:xfrm>
            <a:off x="1436046" y="4721931"/>
            <a:ext cx="1752600" cy="665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000" b="1" dirty="0">
                <a:solidFill>
                  <a:schemeClr val="tx1"/>
                </a:solidFill>
                <a:latin typeface="Source Serif Pro" panose="02040603050405020204" pitchFamily="18" charset="0"/>
                <a:ea typeface="Source Serif Pro" panose="02040603050405020204" pitchFamily="18" charset="0"/>
              </a:rPr>
              <a:t>Reyes, Allen Francis Z.</a:t>
            </a:r>
          </a:p>
        </p:txBody>
      </p:sp>
      <p:sp>
        <p:nvSpPr>
          <p:cNvPr id="27" name="Rectangle 26">
            <a:extLst>
              <a:ext uri="{FF2B5EF4-FFF2-40B4-BE49-F238E27FC236}">
                <a16:creationId xmlns:a16="http://schemas.microsoft.com/office/drawing/2014/main" id="{0338FEFA-31D8-E213-B269-BF29C78BC80F}"/>
              </a:ext>
            </a:extLst>
          </p:cNvPr>
          <p:cNvSpPr/>
          <p:nvPr/>
        </p:nvSpPr>
        <p:spPr>
          <a:xfrm>
            <a:off x="1393818" y="6807934"/>
            <a:ext cx="1752600" cy="665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000" b="1" dirty="0">
                <a:solidFill>
                  <a:schemeClr val="tx1"/>
                </a:solidFill>
                <a:latin typeface="Source Serif Pro" panose="02040603050405020204" pitchFamily="18" charset="0"/>
                <a:ea typeface="Source Serif Pro" panose="02040603050405020204" pitchFamily="18" charset="0"/>
              </a:rPr>
              <a:t>Garcia, Carlo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2D6E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1592" y="1051024"/>
            <a:ext cx="1837054" cy="1837053"/>
            <a:chOff x="0" y="0"/>
            <a:chExt cx="6350000" cy="6350000"/>
          </a:xfrm>
        </p:grpSpPr>
        <p:sp>
          <p:nvSpPr>
            <p:cNvPr id="3" name="Freeform 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85E22"/>
            </a:solidFill>
          </p:spPr>
        </p:sp>
      </p:grpSp>
      <p:grpSp>
        <p:nvGrpSpPr>
          <p:cNvPr id="4" name="Group 4"/>
          <p:cNvGrpSpPr>
            <a:grpSpLocks noChangeAspect="1"/>
          </p:cNvGrpSpPr>
          <p:nvPr/>
        </p:nvGrpSpPr>
        <p:grpSpPr>
          <a:xfrm>
            <a:off x="1287644" y="3150371"/>
            <a:ext cx="1837054" cy="1837053"/>
            <a:chOff x="0" y="0"/>
            <a:chExt cx="6350000" cy="6350000"/>
          </a:xfrm>
        </p:grpSpPr>
        <p:sp>
          <p:nvSpPr>
            <p:cNvPr id="5" name="Freeform 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E85E22"/>
            </a:solidFill>
          </p:spPr>
        </p:sp>
      </p:grpSp>
      <p:sp>
        <p:nvSpPr>
          <p:cNvPr id="6" name="TextBox 6"/>
          <p:cNvSpPr txBox="1"/>
          <p:nvPr/>
        </p:nvSpPr>
        <p:spPr>
          <a:xfrm>
            <a:off x="1114359" y="507266"/>
            <a:ext cx="7524881" cy="543758"/>
          </a:xfrm>
          <a:prstGeom prst="rect">
            <a:avLst/>
          </a:prstGeom>
        </p:spPr>
        <p:txBody>
          <a:bodyPr lIns="0" tIns="0" rIns="0" bIns="0" rtlCol="0" anchor="t">
            <a:spAutoFit/>
          </a:bodyPr>
          <a:lstStyle/>
          <a:p>
            <a:pPr algn="ctr">
              <a:lnSpc>
                <a:spcPts val="4014"/>
              </a:lnSpc>
            </a:pPr>
            <a:r>
              <a:rPr lang="en-US" sz="4226" spc="84" dirty="0">
                <a:solidFill>
                  <a:srgbClr val="FF0000"/>
                </a:solidFill>
                <a:latin typeface="League Gothic"/>
              </a:rPr>
              <a:t>TEAM MEMBERS</a:t>
            </a:r>
          </a:p>
        </p:txBody>
      </p:sp>
      <p:sp>
        <p:nvSpPr>
          <p:cNvPr id="7" name="TextBox 7"/>
          <p:cNvSpPr txBox="1"/>
          <p:nvPr/>
        </p:nvSpPr>
        <p:spPr>
          <a:xfrm>
            <a:off x="2439773" y="1128494"/>
            <a:ext cx="3625155"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Open Sans"/>
              </a:rPr>
              <a:t>Designer</a:t>
            </a:r>
          </a:p>
        </p:txBody>
      </p:sp>
      <p:sp>
        <p:nvSpPr>
          <p:cNvPr id="8" name="TextBox 8"/>
          <p:cNvSpPr txBox="1"/>
          <p:nvPr/>
        </p:nvSpPr>
        <p:spPr>
          <a:xfrm>
            <a:off x="3188646" y="1632684"/>
            <a:ext cx="5638265" cy="1156335"/>
          </a:xfrm>
          <a:prstGeom prst="rect">
            <a:avLst/>
          </a:prstGeom>
        </p:spPr>
        <p:txBody>
          <a:bodyPr lIns="0" tIns="0" rIns="0" bIns="0" rtlCol="0" anchor="t">
            <a:spAutoFit/>
          </a:bodyPr>
          <a:lstStyle/>
          <a:p>
            <a:pPr algn="ctr">
              <a:lnSpc>
                <a:spcPts val="3119"/>
              </a:lnSpc>
            </a:pPr>
            <a:r>
              <a:rPr lang="en-US" sz="1999" dirty="0">
                <a:solidFill>
                  <a:srgbClr val="191919"/>
                </a:solidFill>
                <a:latin typeface="Source Serif Pro"/>
              </a:rPr>
              <a:t>Responsible for the design of the mobile application and ensures the user-friendliness of the application in general.</a:t>
            </a:r>
          </a:p>
        </p:txBody>
      </p:sp>
      <p:sp>
        <p:nvSpPr>
          <p:cNvPr id="9" name="TextBox 9"/>
          <p:cNvSpPr txBox="1"/>
          <p:nvPr/>
        </p:nvSpPr>
        <p:spPr>
          <a:xfrm>
            <a:off x="3188646" y="3077210"/>
            <a:ext cx="3625155"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a:rPr>
              <a:t>Documentation</a:t>
            </a:r>
          </a:p>
        </p:txBody>
      </p:sp>
      <p:sp>
        <p:nvSpPr>
          <p:cNvPr id="10" name="TextBox 10"/>
          <p:cNvSpPr txBox="1"/>
          <p:nvPr/>
        </p:nvSpPr>
        <p:spPr>
          <a:xfrm>
            <a:off x="3188646" y="3581400"/>
            <a:ext cx="5638265" cy="1546860"/>
          </a:xfrm>
          <a:prstGeom prst="rect">
            <a:avLst/>
          </a:prstGeom>
        </p:spPr>
        <p:txBody>
          <a:bodyPr lIns="0" tIns="0" rIns="0" bIns="0" rtlCol="0" anchor="t">
            <a:spAutoFit/>
          </a:bodyPr>
          <a:lstStyle/>
          <a:p>
            <a:pPr algn="ctr">
              <a:lnSpc>
                <a:spcPts val="3119"/>
              </a:lnSpc>
            </a:pPr>
            <a:r>
              <a:rPr lang="en-US" sz="1999" dirty="0">
                <a:solidFill>
                  <a:srgbClr val="191919"/>
                </a:solidFill>
                <a:latin typeface="Source Serif Pro"/>
              </a:rPr>
              <a:t>        Responsible for the creation of the document that goes along with the proposed application and that it answers the possible question about the software.</a:t>
            </a:r>
          </a:p>
        </p:txBody>
      </p:sp>
      <p:pic>
        <p:nvPicPr>
          <p:cNvPr id="12" name="Picture 11">
            <a:extLst>
              <a:ext uri="{FF2B5EF4-FFF2-40B4-BE49-F238E27FC236}">
                <a16:creationId xmlns:a16="http://schemas.microsoft.com/office/drawing/2014/main" id="{A5AA0778-3EB8-401B-251E-B9B4F211A3A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934" r="14676" b="15427"/>
          <a:stretch/>
        </p:blipFill>
        <p:spPr>
          <a:xfrm>
            <a:off x="1441435" y="1128495"/>
            <a:ext cx="1669143" cy="16605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06669E74-B03C-8A25-564B-E4B81F399B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3260997"/>
            <a:ext cx="1669143" cy="16158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Rectangle 14">
            <a:extLst>
              <a:ext uri="{FF2B5EF4-FFF2-40B4-BE49-F238E27FC236}">
                <a16:creationId xmlns:a16="http://schemas.microsoft.com/office/drawing/2014/main" id="{7455A9F1-A1E4-2915-EC8D-69CA45A93352}"/>
              </a:ext>
            </a:extLst>
          </p:cNvPr>
          <p:cNvSpPr/>
          <p:nvPr/>
        </p:nvSpPr>
        <p:spPr>
          <a:xfrm>
            <a:off x="1286273" y="2701785"/>
            <a:ext cx="1863339" cy="665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000" b="1" dirty="0">
                <a:solidFill>
                  <a:schemeClr val="tx1"/>
                </a:solidFill>
                <a:latin typeface="Source Serif Pro" panose="02040603050405020204" pitchFamily="18" charset="0"/>
                <a:ea typeface="Source Serif Pro" panose="02040603050405020204" pitchFamily="18" charset="0"/>
              </a:rPr>
              <a:t>Villanueva, Meryll Denise C.</a:t>
            </a:r>
          </a:p>
        </p:txBody>
      </p:sp>
      <p:sp>
        <p:nvSpPr>
          <p:cNvPr id="16" name="Rectangle 15">
            <a:extLst>
              <a:ext uri="{FF2B5EF4-FFF2-40B4-BE49-F238E27FC236}">
                <a16:creationId xmlns:a16="http://schemas.microsoft.com/office/drawing/2014/main" id="{C19B1419-594A-3EE5-BEFD-B09A08FFC907}"/>
              </a:ext>
            </a:extLst>
          </p:cNvPr>
          <p:cNvSpPr/>
          <p:nvPr/>
        </p:nvSpPr>
        <p:spPr>
          <a:xfrm>
            <a:off x="1357978" y="4799660"/>
            <a:ext cx="1752600" cy="665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000" b="1" dirty="0" err="1">
                <a:solidFill>
                  <a:schemeClr val="tx1"/>
                </a:solidFill>
                <a:latin typeface="Source Serif Pro" panose="02040603050405020204" pitchFamily="18" charset="0"/>
                <a:ea typeface="Source Serif Pro" panose="02040603050405020204" pitchFamily="18" charset="0"/>
              </a:rPr>
              <a:t>Alapide</a:t>
            </a:r>
            <a:r>
              <a:rPr lang="en-PH" sz="1000" b="1" dirty="0">
                <a:solidFill>
                  <a:schemeClr val="tx1"/>
                </a:solidFill>
                <a:latin typeface="Source Serif Pro" panose="02040603050405020204" pitchFamily="18" charset="0"/>
                <a:ea typeface="Source Serif Pro" panose="02040603050405020204" pitchFamily="18" charset="0"/>
              </a:rPr>
              <a:t>, Rhea Mae 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748632" y="0"/>
            <a:ext cx="14200333" cy="8277010"/>
            <a:chOff x="0" y="0"/>
            <a:chExt cx="18933778" cy="11036014"/>
          </a:xfrm>
        </p:grpSpPr>
        <p:pic>
          <p:nvPicPr>
            <p:cNvPr id="3" name="Picture 3"/>
            <p:cNvPicPr>
              <a:picLocks noChangeAspect="1"/>
            </p:cNvPicPr>
            <p:nvPr/>
          </p:nvPicPr>
          <p:blipFill>
            <a:blip r:embed="rId2"/>
            <a:srcRect l="11773" r="11773"/>
            <a:stretch>
              <a:fillRect/>
            </a:stretch>
          </p:blipFill>
          <p:spPr>
            <a:xfrm>
              <a:off x="0" y="0"/>
              <a:ext cx="18933778" cy="11036014"/>
            </a:xfrm>
            <a:prstGeom prst="rect">
              <a:avLst/>
            </a:prstGeom>
          </p:spPr>
        </p:pic>
      </p:grpSp>
      <p:sp>
        <p:nvSpPr>
          <p:cNvPr id="4" name="TextBox 4"/>
          <p:cNvSpPr txBox="1"/>
          <p:nvPr/>
        </p:nvSpPr>
        <p:spPr>
          <a:xfrm>
            <a:off x="3969485" y="190500"/>
            <a:ext cx="5052595" cy="1989138"/>
          </a:xfrm>
          <a:prstGeom prst="rect">
            <a:avLst/>
          </a:prstGeom>
        </p:spPr>
        <p:txBody>
          <a:bodyPr lIns="0" tIns="0" rIns="0" bIns="0" rtlCol="0" anchor="t">
            <a:spAutoFit/>
          </a:bodyPr>
          <a:lstStyle/>
          <a:p>
            <a:pPr algn="ctr">
              <a:lnSpc>
                <a:spcPts val="7647"/>
              </a:lnSpc>
            </a:pPr>
            <a:r>
              <a:rPr lang="en-US" sz="8050">
                <a:solidFill>
                  <a:srgbClr val="E85E22"/>
                </a:solidFill>
                <a:latin typeface="League Gothic"/>
              </a:rPr>
              <a:t>PRODUCT DESCRIPTION</a:t>
            </a:r>
          </a:p>
        </p:txBody>
      </p:sp>
      <p:sp>
        <p:nvSpPr>
          <p:cNvPr id="5" name="TextBox 5"/>
          <p:cNvSpPr txBox="1"/>
          <p:nvPr/>
        </p:nvSpPr>
        <p:spPr>
          <a:xfrm>
            <a:off x="4876800" y="2112963"/>
            <a:ext cx="4438650" cy="4423162"/>
          </a:xfrm>
          <a:prstGeom prst="rect">
            <a:avLst/>
          </a:prstGeom>
        </p:spPr>
        <p:txBody>
          <a:bodyPr lIns="0" tIns="0" rIns="0" bIns="0" rtlCol="0" anchor="t">
            <a:spAutoFit/>
          </a:bodyPr>
          <a:lstStyle/>
          <a:p>
            <a:pPr algn="just">
              <a:lnSpc>
                <a:spcPts val="2970"/>
              </a:lnSpc>
            </a:pPr>
            <a:r>
              <a:rPr lang="en-US" sz="1811" dirty="0">
                <a:solidFill>
                  <a:srgbClr val="191919"/>
                </a:solidFill>
                <a:latin typeface="Source Serif Pro"/>
              </a:rPr>
              <a:t>Phone cases around the world have played an important part in protecting smartphones from unnecessary damages throughout its usage. It keeps phones look new as long as possible, and it increases the lifespan of the smartphone. However, phone cases tend to have a uniform design that bores the users in many places, and in order to address that issue, the team aims to design and develop a mobile application that would allow users to design the phone cases according to their preferences.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38079" y="1865703"/>
            <a:ext cx="8184001" cy="4319937"/>
          </a:xfrm>
          <a:prstGeom prst="rect">
            <a:avLst/>
          </a:prstGeom>
        </p:spPr>
      </p:pic>
      <p:sp>
        <p:nvSpPr>
          <p:cNvPr id="3" name="TextBox 3"/>
          <p:cNvSpPr txBox="1"/>
          <p:nvPr/>
        </p:nvSpPr>
        <p:spPr>
          <a:xfrm>
            <a:off x="271646" y="532732"/>
            <a:ext cx="9210307" cy="1027113"/>
          </a:xfrm>
          <a:prstGeom prst="rect">
            <a:avLst/>
          </a:prstGeom>
        </p:spPr>
        <p:txBody>
          <a:bodyPr lIns="0" tIns="0" rIns="0" bIns="0" rtlCol="0" anchor="t">
            <a:spAutoFit/>
          </a:bodyPr>
          <a:lstStyle/>
          <a:p>
            <a:pPr algn="ctr">
              <a:lnSpc>
                <a:spcPts val="7647"/>
              </a:lnSpc>
            </a:pPr>
            <a:r>
              <a:rPr lang="en-US" sz="8050" dirty="0">
                <a:solidFill>
                  <a:srgbClr val="E85E22"/>
                </a:solidFill>
                <a:latin typeface="League Gothic"/>
              </a:rPr>
              <a:t>TRADITIONAL WATERFALL MODEL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2D6E1"/>
        </a:solidFill>
        <a:effectLst/>
      </p:bgPr>
    </p:bg>
    <p:spTree>
      <p:nvGrpSpPr>
        <p:cNvPr id="1" name=""/>
        <p:cNvGrpSpPr/>
        <p:nvPr/>
      </p:nvGrpSpPr>
      <p:grpSpPr>
        <a:xfrm>
          <a:off x="0" y="0"/>
          <a:ext cx="0" cy="0"/>
          <a:chOff x="0" y="0"/>
          <a:chExt cx="0" cy="0"/>
        </a:xfrm>
      </p:grpSpPr>
      <p:sp>
        <p:nvSpPr>
          <p:cNvPr id="2" name="TextBox 2"/>
          <p:cNvSpPr txBox="1"/>
          <p:nvPr/>
        </p:nvSpPr>
        <p:spPr>
          <a:xfrm>
            <a:off x="904875" y="990600"/>
            <a:ext cx="7943850" cy="823595"/>
          </a:xfrm>
          <a:prstGeom prst="rect">
            <a:avLst/>
          </a:prstGeom>
        </p:spPr>
        <p:txBody>
          <a:bodyPr lIns="0" tIns="0" rIns="0" bIns="0" rtlCol="0" anchor="t">
            <a:spAutoFit/>
          </a:bodyPr>
          <a:lstStyle/>
          <a:p>
            <a:pPr algn="ctr">
              <a:lnSpc>
                <a:spcPts val="6117"/>
              </a:lnSpc>
            </a:pPr>
            <a:r>
              <a:rPr lang="en-US" sz="6439" dirty="0">
                <a:solidFill>
                  <a:srgbClr val="FF0000"/>
                </a:solidFill>
                <a:latin typeface="League Gothic"/>
              </a:rPr>
              <a:t>WATERFALL MODEL</a:t>
            </a:r>
          </a:p>
        </p:txBody>
      </p:sp>
      <p:sp>
        <p:nvSpPr>
          <p:cNvPr id="3" name="TextBox 3"/>
          <p:cNvSpPr txBox="1"/>
          <p:nvPr/>
        </p:nvSpPr>
        <p:spPr>
          <a:xfrm>
            <a:off x="904875" y="2284942"/>
            <a:ext cx="7543800" cy="3173305"/>
          </a:xfrm>
          <a:prstGeom prst="rect">
            <a:avLst/>
          </a:prstGeom>
        </p:spPr>
        <p:txBody>
          <a:bodyPr wrap="square" lIns="0" tIns="0" rIns="0" bIns="0" rtlCol="0" anchor="t">
            <a:spAutoFit/>
          </a:bodyPr>
          <a:lstStyle/>
          <a:p>
            <a:pPr algn="ctr">
              <a:lnSpc>
                <a:spcPts val="3119"/>
              </a:lnSpc>
            </a:pPr>
            <a:r>
              <a:rPr lang="en-US" sz="2400" dirty="0">
                <a:solidFill>
                  <a:srgbClr val="191919"/>
                </a:solidFill>
                <a:latin typeface="Source Serif Pro"/>
              </a:rPr>
              <a:t>Waterfall development approaches utilize a progressive design process. The objectives and architecture of a program are determined before any coding is begun, which is an advantage of this model. This implies that tools, functionality, and methodologies are thoroughly planned and thought through prior to the beginning of the implementation phase.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2D6E1"/>
        </a:solidFill>
        <a:effectLst/>
      </p:bgPr>
    </p:bg>
    <p:spTree>
      <p:nvGrpSpPr>
        <p:cNvPr id="1" name=""/>
        <p:cNvGrpSpPr/>
        <p:nvPr/>
      </p:nvGrpSpPr>
      <p:grpSpPr>
        <a:xfrm>
          <a:off x="0" y="0"/>
          <a:ext cx="0" cy="0"/>
          <a:chOff x="0" y="0"/>
          <a:chExt cx="0" cy="0"/>
        </a:xfrm>
      </p:grpSpPr>
      <p:sp>
        <p:nvSpPr>
          <p:cNvPr id="2" name="TextBox 2"/>
          <p:cNvSpPr txBox="1"/>
          <p:nvPr/>
        </p:nvSpPr>
        <p:spPr>
          <a:xfrm>
            <a:off x="1143000" y="762000"/>
            <a:ext cx="7648573" cy="547842"/>
          </a:xfrm>
          <a:prstGeom prst="rect">
            <a:avLst/>
          </a:prstGeom>
        </p:spPr>
        <p:txBody>
          <a:bodyPr wrap="square" lIns="0" tIns="0" rIns="0" bIns="0" rtlCol="0" anchor="t">
            <a:spAutoFit/>
          </a:bodyPr>
          <a:lstStyle/>
          <a:p>
            <a:pPr algn="ctr">
              <a:lnSpc>
                <a:spcPts val="4014"/>
              </a:lnSpc>
            </a:pPr>
            <a:r>
              <a:rPr lang="en-US" sz="4800" spc="84" dirty="0">
                <a:solidFill>
                  <a:srgbClr val="FF0000"/>
                </a:solidFill>
                <a:latin typeface="League Gothic"/>
              </a:rPr>
              <a:t>SYSTEM ARCHITECTURE,</a:t>
            </a:r>
          </a:p>
        </p:txBody>
      </p:sp>
      <p:pic>
        <p:nvPicPr>
          <p:cNvPr id="4" name="Picture 3">
            <a:extLst>
              <a:ext uri="{FF2B5EF4-FFF2-40B4-BE49-F238E27FC236}">
                <a16:creationId xmlns:a16="http://schemas.microsoft.com/office/drawing/2014/main" id="{9C2F0049-6F57-CF75-1223-BB14E4FA0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905000"/>
            <a:ext cx="8686800" cy="5011615"/>
          </a:xfrm>
          <a:prstGeom prst="rect">
            <a:avLst/>
          </a:prstGeom>
        </p:spPr>
      </p:pic>
      <p:sp>
        <p:nvSpPr>
          <p:cNvPr id="6" name="Rectangle 5">
            <a:extLst>
              <a:ext uri="{FF2B5EF4-FFF2-40B4-BE49-F238E27FC236}">
                <a16:creationId xmlns:a16="http://schemas.microsoft.com/office/drawing/2014/main" id="{EEB2E8A6-D743-89CA-E2FB-79E1CFA6D76F}"/>
              </a:ext>
            </a:extLst>
          </p:cNvPr>
          <p:cNvSpPr/>
          <p:nvPr/>
        </p:nvSpPr>
        <p:spPr>
          <a:xfrm>
            <a:off x="544286" y="1524000"/>
            <a:ext cx="28956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800" dirty="0">
                <a:solidFill>
                  <a:schemeClr val="tx1">
                    <a:lumMod val="75000"/>
                    <a:lumOff val="25000"/>
                  </a:schemeClr>
                </a:solidFill>
              </a:rPr>
              <a:t>Sequence Diagram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extBox 2"/>
          <p:cNvSpPr txBox="1"/>
          <p:nvPr/>
        </p:nvSpPr>
        <p:spPr>
          <a:xfrm>
            <a:off x="1143000" y="609600"/>
            <a:ext cx="7648573" cy="547842"/>
          </a:xfrm>
          <a:prstGeom prst="rect">
            <a:avLst/>
          </a:prstGeom>
        </p:spPr>
        <p:txBody>
          <a:bodyPr wrap="square" lIns="0" tIns="0" rIns="0" bIns="0" rtlCol="0" anchor="t">
            <a:spAutoFit/>
          </a:bodyPr>
          <a:lstStyle/>
          <a:p>
            <a:pPr algn="ctr">
              <a:lnSpc>
                <a:spcPts val="4014"/>
              </a:lnSpc>
            </a:pPr>
            <a:r>
              <a:rPr lang="en-US" sz="4800" spc="84" dirty="0">
                <a:solidFill>
                  <a:srgbClr val="FF0000"/>
                </a:solidFill>
                <a:latin typeface="League Gothic"/>
              </a:rPr>
              <a:t>SYSTEM ARCHITECTURE</a:t>
            </a:r>
          </a:p>
        </p:txBody>
      </p:sp>
      <p:pic>
        <p:nvPicPr>
          <p:cNvPr id="4" name="Picture 3">
            <a:extLst>
              <a:ext uri="{FF2B5EF4-FFF2-40B4-BE49-F238E27FC236}">
                <a16:creationId xmlns:a16="http://schemas.microsoft.com/office/drawing/2014/main" id="{93929962-EC81-5203-041A-FD14326A2F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295400"/>
            <a:ext cx="7648573" cy="5766556"/>
          </a:xfrm>
          <a:prstGeom prst="rect">
            <a:avLst/>
          </a:prstGeom>
        </p:spPr>
      </p:pic>
    </p:spTree>
    <p:extLst>
      <p:ext uri="{BB962C8B-B14F-4D97-AF65-F5344CB8AC3E}">
        <p14:creationId xmlns:p14="http://schemas.microsoft.com/office/powerpoint/2010/main" val="4026351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2D6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2967" y="2286000"/>
            <a:ext cx="5303647" cy="3418642"/>
          </a:xfrm>
          <a:prstGeom prst="rect">
            <a:avLst/>
          </a:prstGeom>
        </p:spPr>
      </p:pic>
      <p:sp>
        <p:nvSpPr>
          <p:cNvPr id="3" name="TextBox 3"/>
          <p:cNvSpPr txBox="1"/>
          <p:nvPr/>
        </p:nvSpPr>
        <p:spPr>
          <a:xfrm>
            <a:off x="1125632" y="638629"/>
            <a:ext cx="7524881" cy="543758"/>
          </a:xfrm>
          <a:prstGeom prst="rect">
            <a:avLst/>
          </a:prstGeom>
        </p:spPr>
        <p:txBody>
          <a:bodyPr lIns="0" tIns="0" rIns="0" bIns="0" rtlCol="0" anchor="t">
            <a:spAutoFit/>
          </a:bodyPr>
          <a:lstStyle/>
          <a:p>
            <a:pPr algn="ctr">
              <a:lnSpc>
                <a:spcPts val="4014"/>
              </a:lnSpc>
            </a:pPr>
            <a:r>
              <a:rPr lang="en-US" sz="4400" spc="84" dirty="0">
                <a:solidFill>
                  <a:srgbClr val="FF0000"/>
                </a:solidFill>
                <a:latin typeface="League Gothic"/>
              </a:rPr>
              <a:t>GITLAB REPOSITORY</a:t>
            </a:r>
          </a:p>
        </p:txBody>
      </p:sp>
      <p:pic>
        <p:nvPicPr>
          <p:cNvPr id="4" name="Picture 4"/>
          <p:cNvPicPr>
            <a:picLocks noChangeAspect="1"/>
          </p:cNvPicPr>
          <p:nvPr/>
        </p:nvPicPr>
        <p:blipFill>
          <a:blip r:embed="rId2"/>
          <a:srcRect/>
          <a:stretch>
            <a:fillRect/>
          </a:stretch>
        </p:blipFill>
        <p:spPr>
          <a:xfrm>
            <a:off x="4847771" y="3543301"/>
            <a:ext cx="5201501" cy="3352800"/>
          </a:xfrm>
          <a:prstGeom prst="rect">
            <a:avLst/>
          </a:prstGeom>
        </p:spPr>
      </p:pic>
      <p:pic>
        <p:nvPicPr>
          <p:cNvPr id="6" name="Picture 5">
            <a:extLst>
              <a:ext uri="{FF2B5EF4-FFF2-40B4-BE49-F238E27FC236}">
                <a16:creationId xmlns:a16="http://schemas.microsoft.com/office/drawing/2014/main" id="{0402E36B-3BFF-2E18-C5F4-C57E74A8F371}"/>
              </a:ext>
            </a:extLst>
          </p:cNvPr>
          <p:cNvPicPr>
            <a:picLocks noChangeAspect="1"/>
          </p:cNvPicPr>
          <p:nvPr/>
        </p:nvPicPr>
        <p:blipFill rotWithShape="1">
          <a:blip r:embed="rId3"/>
          <a:srcRect t="7602" r="298" b="4166"/>
          <a:stretch/>
        </p:blipFill>
        <p:spPr>
          <a:xfrm>
            <a:off x="685800" y="2434054"/>
            <a:ext cx="3962400" cy="2447092"/>
          </a:xfrm>
          <a:prstGeom prst="rect">
            <a:avLst/>
          </a:prstGeom>
        </p:spPr>
      </p:pic>
      <p:pic>
        <p:nvPicPr>
          <p:cNvPr id="8" name="Picture 7">
            <a:extLst>
              <a:ext uri="{FF2B5EF4-FFF2-40B4-BE49-F238E27FC236}">
                <a16:creationId xmlns:a16="http://schemas.microsoft.com/office/drawing/2014/main" id="{D9256242-86F4-2E55-E90E-86B967534F4C}"/>
              </a:ext>
            </a:extLst>
          </p:cNvPr>
          <p:cNvPicPr>
            <a:picLocks noChangeAspect="1"/>
          </p:cNvPicPr>
          <p:nvPr/>
        </p:nvPicPr>
        <p:blipFill rotWithShape="1">
          <a:blip r:embed="rId4"/>
          <a:srcRect t="8175" b="4167"/>
          <a:stretch/>
        </p:blipFill>
        <p:spPr>
          <a:xfrm>
            <a:off x="5486400" y="3733800"/>
            <a:ext cx="3810000" cy="2362199"/>
          </a:xfrm>
          <a:prstGeom prst="rect">
            <a:avLst/>
          </a:prstGeom>
        </p:spPr>
      </p:pic>
      <p:sp>
        <p:nvSpPr>
          <p:cNvPr id="9" name="Title 8">
            <a:extLst>
              <a:ext uri="{FF2B5EF4-FFF2-40B4-BE49-F238E27FC236}">
                <a16:creationId xmlns:a16="http://schemas.microsoft.com/office/drawing/2014/main" id="{01D1FC44-EBC6-5CB5-A176-92537512F7D9}"/>
              </a:ext>
            </a:extLst>
          </p:cNvPr>
          <p:cNvSpPr>
            <a:spLocks noGrp="1"/>
          </p:cNvSpPr>
          <p:nvPr>
            <p:ph type="title"/>
          </p:nvPr>
        </p:nvSpPr>
        <p:spPr>
          <a:xfrm>
            <a:off x="609600" y="1547247"/>
            <a:ext cx="5446486" cy="705568"/>
          </a:xfrm>
        </p:spPr>
        <p:txBody>
          <a:bodyPr>
            <a:noAutofit/>
          </a:bodyPr>
          <a:lstStyle/>
          <a:p>
            <a:br>
              <a:rPr lang="en-PH" sz="1100" dirty="0">
                <a:hlinkClick r:id="rId5"/>
              </a:rPr>
            </a:br>
            <a:r>
              <a:rPr lang="en-PH" sz="1100" dirty="0">
                <a:hlinkClick r:id="rId5"/>
              </a:rPr>
              <a:t> https://github.com/MDeniseVillanueva/Case-It-Up-Purchasing-Phone-Cases-Application-.git</a:t>
            </a:r>
            <a:br>
              <a:rPr lang="en-PH" sz="1100" dirty="0"/>
            </a:br>
            <a:endParaRPr lang="en-PH" sz="1100" dirty="0"/>
          </a:p>
        </p:txBody>
      </p:sp>
      <p:sp>
        <p:nvSpPr>
          <p:cNvPr id="12" name="Rectangle 11">
            <a:extLst>
              <a:ext uri="{FF2B5EF4-FFF2-40B4-BE49-F238E27FC236}">
                <a16:creationId xmlns:a16="http://schemas.microsoft.com/office/drawing/2014/main" id="{FF27A1A7-E556-F42F-68DF-D9E7E03431ED}"/>
              </a:ext>
            </a:extLst>
          </p:cNvPr>
          <p:cNvSpPr/>
          <p:nvPr/>
        </p:nvSpPr>
        <p:spPr>
          <a:xfrm>
            <a:off x="762000" y="1479835"/>
            <a:ext cx="6096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dirty="0">
                <a:solidFill>
                  <a:schemeClr val="tx2"/>
                </a:solidFill>
              </a:rPr>
              <a:t>LINK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2D6E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duotone>
              <a:prstClr val="black"/>
              <a:schemeClr val="accent2">
                <a:tint val="45000"/>
                <a:satMod val="400000"/>
              </a:schemeClr>
            </a:duotone>
          </a:blip>
          <a:srcRect l="15704" t="4043" r="16784" b="4043"/>
          <a:stretch>
            <a:fillRect/>
          </a:stretch>
        </p:blipFill>
        <p:spPr>
          <a:xfrm rot="5400000">
            <a:off x="1711190" y="-110987"/>
            <a:ext cx="2978423" cy="5334001"/>
          </a:xfrm>
          <a:prstGeom prst="rect">
            <a:avLst/>
          </a:prstGeom>
        </p:spPr>
      </p:pic>
      <p:pic>
        <p:nvPicPr>
          <p:cNvPr id="3" name="Picture 3"/>
          <p:cNvPicPr>
            <a:picLocks noChangeAspect="1"/>
          </p:cNvPicPr>
          <p:nvPr/>
        </p:nvPicPr>
        <p:blipFill>
          <a:blip r:embed="rId2">
            <a:duotone>
              <a:prstClr val="black"/>
              <a:srgbClr val="0070C0">
                <a:tint val="45000"/>
                <a:satMod val="400000"/>
              </a:srgbClr>
            </a:duotone>
          </a:blip>
          <a:srcRect l="15704" t="4043" r="16784" b="4043"/>
          <a:stretch>
            <a:fillRect/>
          </a:stretch>
        </p:blipFill>
        <p:spPr>
          <a:xfrm rot="5400000">
            <a:off x="5140188" y="3013212"/>
            <a:ext cx="2978424" cy="5334000"/>
          </a:xfrm>
          <a:prstGeom prst="rect">
            <a:avLst/>
          </a:prstGeom>
        </p:spPr>
      </p:pic>
      <p:sp>
        <p:nvSpPr>
          <p:cNvPr id="5" name="TextBox 5"/>
          <p:cNvSpPr txBox="1"/>
          <p:nvPr/>
        </p:nvSpPr>
        <p:spPr>
          <a:xfrm>
            <a:off x="1114358" y="447637"/>
            <a:ext cx="7524881" cy="543758"/>
          </a:xfrm>
          <a:prstGeom prst="rect">
            <a:avLst/>
          </a:prstGeom>
        </p:spPr>
        <p:txBody>
          <a:bodyPr lIns="0" tIns="0" rIns="0" bIns="0" rtlCol="0" anchor="t">
            <a:spAutoFit/>
          </a:bodyPr>
          <a:lstStyle/>
          <a:p>
            <a:pPr algn="ctr">
              <a:lnSpc>
                <a:spcPts val="4014"/>
              </a:lnSpc>
            </a:pPr>
            <a:r>
              <a:rPr lang="en-US" sz="4226" spc="84" dirty="0">
                <a:solidFill>
                  <a:srgbClr val="FF0000"/>
                </a:solidFill>
                <a:latin typeface="League Gothic"/>
              </a:rPr>
              <a:t>APPLICATION</a:t>
            </a:r>
            <a:r>
              <a:rPr lang="en-US" sz="4226" spc="84" dirty="0">
                <a:solidFill>
                  <a:srgbClr val="F5F5F5"/>
                </a:solidFill>
                <a:latin typeface="League Gothic"/>
              </a:rPr>
              <a:t> </a:t>
            </a:r>
            <a:r>
              <a:rPr lang="en-US" sz="4226" spc="84" dirty="0">
                <a:solidFill>
                  <a:srgbClr val="FF0000"/>
                </a:solidFill>
                <a:latin typeface="League Gothic"/>
              </a:rPr>
              <a:t>SCREENSHOTS</a:t>
            </a:r>
          </a:p>
        </p:txBody>
      </p:sp>
      <p:pic>
        <p:nvPicPr>
          <p:cNvPr id="7" name="Picture 6">
            <a:extLst>
              <a:ext uri="{FF2B5EF4-FFF2-40B4-BE49-F238E27FC236}">
                <a16:creationId xmlns:a16="http://schemas.microsoft.com/office/drawing/2014/main" id="{5E1C802A-99EA-EF33-FD5F-76EFFDB4D069}"/>
              </a:ext>
            </a:extLst>
          </p:cNvPr>
          <p:cNvPicPr>
            <a:picLocks noChangeAspect="1"/>
          </p:cNvPicPr>
          <p:nvPr/>
        </p:nvPicPr>
        <p:blipFill rotWithShape="1">
          <a:blip r:embed="rId3"/>
          <a:srcRect t="6944" b="5556"/>
          <a:stretch/>
        </p:blipFill>
        <p:spPr>
          <a:xfrm>
            <a:off x="609600" y="1137168"/>
            <a:ext cx="5181600" cy="2825232"/>
          </a:xfrm>
          <a:prstGeom prst="rect">
            <a:avLst/>
          </a:prstGeom>
        </p:spPr>
      </p:pic>
      <p:pic>
        <p:nvPicPr>
          <p:cNvPr id="9" name="Picture 8">
            <a:extLst>
              <a:ext uri="{FF2B5EF4-FFF2-40B4-BE49-F238E27FC236}">
                <a16:creationId xmlns:a16="http://schemas.microsoft.com/office/drawing/2014/main" id="{3DA58979-776B-2A8B-AE67-9FA15D2D46AD}"/>
              </a:ext>
            </a:extLst>
          </p:cNvPr>
          <p:cNvPicPr>
            <a:picLocks noChangeAspect="1"/>
          </p:cNvPicPr>
          <p:nvPr/>
        </p:nvPicPr>
        <p:blipFill rotWithShape="1">
          <a:blip r:embed="rId4"/>
          <a:srcRect t="6944" b="5556"/>
          <a:stretch/>
        </p:blipFill>
        <p:spPr>
          <a:xfrm>
            <a:off x="4038600" y="4267200"/>
            <a:ext cx="5181600" cy="2819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2D6E1"/>
        </a:solidFill>
        <a:effectLst/>
      </p:bgPr>
    </p:bg>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7E4395D9-E43B-5BA4-D245-60088C137425}"/>
              </a:ext>
            </a:extLst>
          </p:cNvPr>
          <p:cNvSpPr txBox="1"/>
          <p:nvPr/>
        </p:nvSpPr>
        <p:spPr>
          <a:xfrm>
            <a:off x="1114359" y="457200"/>
            <a:ext cx="7524881" cy="543758"/>
          </a:xfrm>
          <a:prstGeom prst="rect">
            <a:avLst/>
          </a:prstGeom>
        </p:spPr>
        <p:txBody>
          <a:bodyPr lIns="0" tIns="0" rIns="0" bIns="0" rtlCol="0" anchor="t">
            <a:spAutoFit/>
          </a:bodyPr>
          <a:lstStyle/>
          <a:p>
            <a:pPr algn="ctr">
              <a:lnSpc>
                <a:spcPts val="4014"/>
              </a:lnSpc>
            </a:pPr>
            <a:r>
              <a:rPr lang="en-US" sz="4226" spc="84" dirty="0">
                <a:solidFill>
                  <a:srgbClr val="FF0000"/>
                </a:solidFill>
                <a:latin typeface="League Gothic"/>
              </a:rPr>
              <a:t>APPLICATION SCREENSHOTS</a:t>
            </a:r>
          </a:p>
        </p:txBody>
      </p:sp>
      <p:pic>
        <p:nvPicPr>
          <p:cNvPr id="6" name="Picture 2">
            <a:extLst>
              <a:ext uri="{FF2B5EF4-FFF2-40B4-BE49-F238E27FC236}">
                <a16:creationId xmlns:a16="http://schemas.microsoft.com/office/drawing/2014/main" id="{AF50C797-DF2A-E953-E559-32209CB7D25C}"/>
              </a:ext>
            </a:extLst>
          </p:cNvPr>
          <p:cNvPicPr>
            <a:picLocks noChangeAspect="1"/>
          </p:cNvPicPr>
          <p:nvPr/>
        </p:nvPicPr>
        <p:blipFill>
          <a:blip r:embed="rId2">
            <a:duotone>
              <a:prstClr val="black"/>
              <a:schemeClr val="accent2">
                <a:tint val="45000"/>
                <a:satMod val="400000"/>
              </a:schemeClr>
            </a:duotone>
          </a:blip>
          <a:srcRect l="15704" t="4043" r="16784" b="4043"/>
          <a:stretch>
            <a:fillRect/>
          </a:stretch>
        </p:blipFill>
        <p:spPr>
          <a:xfrm rot="5400000">
            <a:off x="1711190" y="-110987"/>
            <a:ext cx="2978423" cy="5334001"/>
          </a:xfrm>
          <a:prstGeom prst="rect">
            <a:avLst/>
          </a:prstGeom>
        </p:spPr>
      </p:pic>
      <p:pic>
        <p:nvPicPr>
          <p:cNvPr id="7" name="Picture 3">
            <a:extLst>
              <a:ext uri="{FF2B5EF4-FFF2-40B4-BE49-F238E27FC236}">
                <a16:creationId xmlns:a16="http://schemas.microsoft.com/office/drawing/2014/main" id="{01018D7D-AF04-C56B-3F51-259D19FE5D7D}"/>
              </a:ext>
            </a:extLst>
          </p:cNvPr>
          <p:cNvPicPr>
            <a:picLocks noChangeAspect="1"/>
          </p:cNvPicPr>
          <p:nvPr/>
        </p:nvPicPr>
        <p:blipFill>
          <a:blip r:embed="rId2">
            <a:duotone>
              <a:prstClr val="black"/>
              <a:srgbClr val="0070C0">
                <a:tint val="45000"/>
                <a:satMod val="400000"/>
              </a:srgbClr>
            </a:duotone>
          </a:blip>
          <a:srcRect l="15704" t="4043" r="16784" b="4043"/>
          <a:stretch>
            <a:fillRect/>
          </a:stretch>
        </p:blipFill>
        <p:spPr>
          <a:xfrm rot="5400000">
            <a:off x="5140188" y="3013212"/>
            <a:ext cx="2978424" cy="5334000"/>
          </a:xfrm>
          <a:prstGeom prst="rect">
            <a:avLst/>
          </a:prstGeom>
        </p:spPr>
      </p:pic>
      <p:pic>
        <p:nvPicPr>
          <p:cNvPr id="9" name="Picture 8">
            <a:extLst>
              <a:ext uri="{FF2B5EF4-FFF2-40B4-BE49-F238E27FC236}">
                <a16:creationId xmlns:a16="http://schemas.microsoft.com/office/drawing/2014/main" id="{6BF555FF-D873-B808-2A56-BDB64180C40F}"/>
              </a:ext>
            </a:extLst>
          </p:cNvPr>
          <p:cNvPicPr>
            <a:picLocks noChangeAspect="1"/>
          </p:cNvPicPr>
          <p:nvPr/>
        </p:nvPicPr>
        <p:blipFill rotWithShape="1">
          <a:blip r:embed="rId3"/>
          <a:srcRect t="6864" r="781" b="5645"/>
          <a:stretch/>
        </p:blipFill>
        <p:spPr>
          <a:xfrm>
            <a:off x="597311" y="1146732"/>
            <a:ext cx="5206179" cy="2815667"/>
          </a:xfrm>
          <a:prstGeom prst="rect">
            <a:avLst/>
          </a:prstGeom>
        </p:spPr>
      </p:pic>
      <p:pic>
        <p:nvPicPr>
          <p:cNvPr id="11" name="Picture 10">
            <a:extLst>
              <a:ext uri="{FF2B5EF4-FFF2-40B4-BE49-F238E27FC236}">
                <a16:creationId xmlns:a16="http://schemas.microsoft.com/office/drawing/2014/main" id="{2D923A67-B78D-AF47-20BD-AA305B5228F2}"/>
              </a:ext>
            </a:extLst>
          </p:cNvPr>
          <p:cNvPicPr>
            <a:picLocks noChangeAspect="1"/>
          </p:cNvPicPr>
          <p:nvPr/>
        </p:nvPicPr>
        <p:blipFill rotWithShape="1">
          <a:blip r:embed="rId4"/>
          <a:srcRect l="8594" t="6944" r="7812" b="4235"/>
          <a:stretch/>
        </p:blipFill>
        <p:spPr>
          <a:xfrm>
            <a:off x="4038600" y="4284786"/>
            <a:ext cx="5181600" cy="280181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355</Words>
  <Application>Microsoft Office PowerPoint</Application>
  <PresentationFormat>Custom</PresentationFormat>
  <Paragraphs>42</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League Gothic</vt:lpstr>
      <vt:lpstr>Open Sans</vt:lpstr>
      <vt:lpstr>Source Serif Pro</vt:lpstr>
      <vt:lpstr>Office Theme</vt:lpstr>
      <vt:lpstr>PowerPoint Presentation</vt:lpstr>
      <vt:lpstr>PowerPoint Presentation</vt:lpstr>
      <vt:lpstr>PowerPoint Presentation</vt:lpstr>
      <vt:lpstr>PowerPoint Presentation</vt:lpstr>
      <vt:lpstr>PowerPoint Presentation</vt:lpstr>
      <vt:lpstr>PowerPoint Presentation</vt:lpstr>
      <vt:lpstr>  https://github.com/MDeniseVillanueva/Case-It-Up-Purchasing-Phone-Cases-Application-.git </vt:lpstr>
      <vt:lpstr>PowerPoint Presentation</vt:lpstr>
      <vt:lpstr>PowerPoint Presentation</vt:lpstr>
      <vt:lpstr>Cacao, Bience Nico 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It</dc:title>
  <cp:lastModifiedBy>MERYLL DENISE</cp:lastModifiedBy>
  <cp:revision>9</cp:revision>
  <dcterms:created xsi:type="dcterms:W3CDTF">2006-08-16T00:00:00Z</dcterms:created>
  <dcterms:modified xsi:type="dcterms:W3CDTF">2022-08-05T15:30:33Z</dcterms:modified>
  <dc:identifier>DAFIXUgAu6M</dc:identifier>
</cp:coreProperties>
</file>